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2803763" cy="3027521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6723" autoAdjust="0"/>
  </p:normalViewPr>
  <p:slideViewPr>
    <p:cSldViewPr>
      <p:cViewPr>
        <p:scale>
          <a:sx n="50" d="100"/>
          <a:sy n="50" d="100"/>
        </p:scale>
        <p:origin x="234" y="30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DD7BD5FA-2F7E-4315-8AEC-CD75ADDE76B8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A21AE0C-2162-463F-8FB6-CC5D92571AEA}" type="slidenum">
              <a:rPr lang="de-DE"/>
              <a:pPr/>
              <a:t>1</a:t>
            </a:fld>
            <a:endParaRPr lang="de-DE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46150" y="812800"/>
            <a:ext cx="56657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9925" y="9404350"/>
            <a:ext cx="36383913" cy="6489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9850" y="17156113"/>
            <a:ext cx="29964063" cy="77374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42E175-3CE7-4AFC-9D76-F9D711FC864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B0DD795-4204-409C-ABBC-4E5815F917C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545088" y="2200275"/>
            <a:ext cx="9144000" cy="24010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11500" y="2200275"/>
            <a:ext cx="27281188" cy="24010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DFCD57-EE53-4514-8F31-85F8D9DB7D4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1500" y="2200275"/>
            <a:ext cx="36577588" cy="4692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3111500" y="26692225"/>
            <a:ext cx="9467850" cy="19367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14979650" y="26692225"/>
            <a:ext cx="12880975" cy="19367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30221238" y="26692225"/>
            <a:ext cx="9467850" cy="1936750"/>
          </a:xfrm>
        </p:spPr>
        <p:txBody>
          <a:bodyPr/>
          <a:lstStyle>
            <a:lvl1pPr>
              <a:defRPr/>
            </a:lvl1pPr>
          </a:lstStyle>
          <a:p>
            <a:fld id="{0EBA5A22-5A54-473A-AE80-31D7E1F4274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C38C7A-3B51-4592-9CEC-607E7481F58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75" y="19454813"/>
            <a:ext cx="36382325" cy="60134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1375" y="12831763"/>
            <a:ext cx="36382325" cy="66230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093C6C6-CD76-4112-A28C-2DB34068F5F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11500" y="7658100"/>
            <a:ext cx="18211800" cy="185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75700" y="7658100"/>
            <a:ext cx="18213388" cy="185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4F360D-1100-4535-8776-32644C96B329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950" y="1212850"/>
            <a:ext cx="38523863" cy="5045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950" y="6777038"/>
            <a:ext cx="18911888" cy="282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9950" y="9601200"/>
            <a:ext cx="18911888" cy="17443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43988" y="6777038"/>
            <a:ext cx="18919825" cy="28241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43988" y="9601200"/>
            <a:ext cx="18919825" cy="17443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2FF86F-7653-49E3-A9B1-C925EA4039B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64BF8D-BB8A-42C1-A086-A13AD5E65F5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447B10-C77A-4D39-B30C-E811AF3B524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950" y="1204913"/>
            <a:ext cx="14082713" cy="51308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5425" y="1204913"/>
            <a:ext cx="23928388" cy="258397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9950" y="6335713"/>
            <a:ext cx="14082713" cy="20708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9D6DF3-4D20-4D1D-9DBC-9F975162A95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938" y="21193125"/>
            <a:ext cx="25682575" cy="2501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9938" y="2705100"/>
            <a:ext cx="25682575" cy="181657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938" y="23695025"/>
            <a:ext cx="25682575" cy="3552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317CB7-4AE3-4583-A791-5E66844ACBA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111500" y="2200275"/>
            <a:ext cx="36577588" cy="469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11500" y="7658100"/>
            <a:ext cx="36577588" cy="18553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10495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111500" y="26692225"/>
            <a:ext cx="9467850" cy="193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4979650" y="26692225"/>
            <a:ext cx="12880975" cy="193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30221238" y="26692225"/>
            <a:ext cx="9467850" cy="193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884D5A5F-57BB-4FDD-8FDA-9D0F84AEA94D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5263"/>
        </a:spcAft>
        <a:buClr>
          <a:srgbClr val="000000"/>
        </a:buClr>
        <a:buSzPct val="100000"/>
        <a:buFont typeface="Times New Roman" pitchFamily="16" charset="0"/>
        <a:defRPr sz="11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4213"/>
        </a:spcAft>
        <a:buClr>
          <a:srgbClr val="000000"/>
        </a:buClr>
        <a:buSzPct val="100000"/>
        <a:buFont typeface="Times New Roman" pitchFamily="16" charset="0"/>
        <a:defRPr sz="10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3163"/>
        </a:spcAft>
        <a:buClr>
          <a:srgbClr val="000000"/>
        </a:buClr>
        <a:buSzPct val="100000"/>
        <a:buFont typeface="Times New Roman" pitchFamily="16" charset="0"/>
        <a:defRPr sz="89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10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105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105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105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105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1050"/>
        </a:spcAft>
        <a:buClr>
          <a:srgbClr val="000000"/>
        </a:buClr>
        <a:buSzPct val="100000"/>
        <a:buFont typeface="Times New Roman" pitchFamily="16" charset="0"/>
        <a:defRPr sz="7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11463" y="12752388"/>
            <a:ext cx="1978025" cy="216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0575" y="3852863"/>
            <a:ext cx="1670050" cy="234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80300" y="4133850"/>
            <a:ext cx="1414463" cy="157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972461" y="3921840"/>
            <a:ext cx="2124075" cy="175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1401088" y="20735925"/>
            <a:ext cx="20321587" cy="6704013"/>
          </a:xfrm>
          <a:prstGeom prst="roundRect">
            <a:avLst>
              <a:gd name="adj" fmla="val 23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 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Revenue Streams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081088" y="20735925"/>
            <a:ext cx="20321587" cy="6704013"/>
          </a:xfrm>
          <a:prstGeom prst="roundRect">
            <a:avLst>
              <a:gd name="adj" fmla="val 23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  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Cost Structure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081088" y="3814763"/>
            <a:ext cx="8129587" cy="16921162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 dirty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Key partners</a:t>
            </a: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9218613" y="3814763"/>
            <a:ext cx="8129587" cy="9024937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 dirty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Key </a:t>
            </a:r>
            <a:r>
              <a:rPr lang="en-US" sz="4800" b="1" i="1" dirty="0" smtClean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Activities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i="1" dirty="0" smtClean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What steps to we need to take? </a:t>
            </a:r>
            <a:endParaRPr lang="en-US" sz="2000" i="1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b="1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b="1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7367250" y="3814763"/>
            <a:ext cx="8129588" cy="16921162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 dirty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</a:t>
            </a:r>
            <a:r>
              <a:rPr lang="en-US" sz="4800" b="1" i="1" dirty="0" smtClean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Value Propositions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 dirty="0" smtClean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34153475" y="3814763"/>
            <a:ext cx="7554913" cy="16921162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800" b="1" i="1" dirty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</a:t>
            </a:r>
            <a:r>
              <a:rPr lang="en-US" sz="4800" b="1" i="1" dirty="0" smtClean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Target </a:t>
            </a:r>
            <a:r>
              <a:rPr lang="en-US" sz="4800" b="1" i="1" dirty="0" smtClean="0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Community 	and clients?  </a:t>
            </a:r>
            <a:endParaRPr lang="en-US" sz="4800" b="1" i="1" dirty="0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079500" y="1508125"/>
            <a:ext cx="14517688" cy="127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11556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de-DE" sz="8000" b="1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The Business Model Canvas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9215438" y="12838113"/>
            <a:ext cx="8129587" cy="7897812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Key Resources</a:t>
            </a: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25492075" y="3814763"/>
            <a:ext cx="8662988" cy="8848725"/>
          </a:xfrm>
          <a:prstGeom prst="roundRect">
            <a:avLst>
              <a:gd name="adj" fmla="val 14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Customer Relationships</a:t>
            </a: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25492075" y="12663488"/>
            <a:ext cx="8662988" cy="8074025"/>
          </a:xfrm>
          <a:prstGeom prst="roundRect">
            <a:avLst>
              <a:gd name="adj" fmla="val 19"/>
            </a:avLst>
          </a:prstGeom>
          <a:noFill/>
          <a:ln w="36000">
            <a:solidFill>
              <a:srgbClr val="808080"/>
            </a:solidFill>
            <a:round/>
            <a:headEnd/>
            <a:tailEnd/>
          </a:ln>
          <a:effectLst/>
        </p:spPr>
        <p:txBody>
          <a:bodyPr lIns="108000" tIns="105336" rIns="108000" bIns="63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800" b="1" i="1">
              <a:solidFill>
                <a:srgbClr val="808080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800" b="1" i="1">
                <a:solidFill>
                  <a:srgbClr val="808080"/>
                </a:solidFill>
                <a:latin typeface="Lato" pitchFamily="32" charset="0"/>
                <a:ea typeface="Microsoft YaHei" charset="0"/>
                <a:cs typeface="Microsoft YaHei" charset="0"/>
              </a:rPr>
              <a:t>	Channels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374775" y="27835225"/>
            <a:ext cx="10669588" cy="973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74105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de-DE" sz="3300" b="1" i="1">
                <a:solidFill>
                  <a:srgbClr val="CCCCCC"/>
                </a:solidFill>
                <a:latin typeface="Lato" pitchFamily="32" charset="0"/>
                <a:ea typeface="Microsoft YaHei" charset="0"/>
                <a:cs typeface="Microsoft YaHei" charset="0"/>
              </a:rPr>
              <a:t>www.businessmodelgeneration.com</a:t>
            </a:r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1113489" y="4064716"/>
            <a:ext cx="40644762" cy="23590250"/>
          </a:xfrm>
          <a:prstGeom prst="roundRect">
            <a:avLst>
              <a:gd name="adj" fmla="val 5"/>
            </a:avLst>
          </a:prstGeom>
          <a:noFill/>
          <a:ln w="36000">
            <a:solidFill>
              <a:srgbClr val="6666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36375975" y="1408113"/>
            <a:ext cx="5348288" cy="766762"/>
          </a:xfrm>
          <a:prstGeom prst="roundRect">
            <a:avLst>
              <a:gd name="adj" fmla="val 204"/>
            </a:avLst>
          </a:prstGeom>
          <a:noFill/>
          <a:ln w="7200">
            <a:solidFill>
              <a:srgbClr val="666666"/>
            </a:solidFill>
            <a:round/>
            <a:headEnd/>
            <a:tailEnd/>
          </a:ln>
          <a:effectLst/>
        </p:spPr>
        <p:txBody>
          <a:bodyPr lIns="75600" tIns="50004" rIns="75600" bIns="30600" anchor="ctr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200" b="1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On:</a:t>
            </a:r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26749375" y="1408113"/>
            <a:ext cx="8556625" cy="1641475"/>
          </a:xfrm>
          <a:prstGeom prst="roundRect">
            <a:avLst>
              <a:gd name="adj" fmla="val 93"/>
            </a:avLst>
          </a:prstGeom>
          <a:noFill/>
          <a:ln w="7200">
            <a:solidFill>
              <a:srgbClr val="666666"/>
            </a:solidFill>
            <a:round/>
            <a:headEnd/>
            <a:tailEnd/>
          </a:ln>
          <a:effectLst/>
        </p:spPr>
        <p:txBody>
          <a:bodyPr lIns="75600" tIns="50004" rIns="75600" bIns="306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 b="1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Designed by: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15228888" y="1408113"/>
            <a:ext cx="10450512" cy="1641475"/>
          </a:xfrm>
          <a:prstGeom prst="roundRect">
            <a:avLst>
              <a:gd name="adj" fmla="val 93"/>
            </a:avLst>
          </a:prstGeom>
          <a:noFill/>
          <a:ln w="7200">
            <a:solidFill>
              <a:srgbClr val="666666"/>
            </a:solidFill>
            <a:round/>
            <a:headEnd/>
            <a:tailEnd/>
          </a:ln>
          <a:effectLst/>
        </p:spPr>
        <p:txBody>
          <a:bodyPr lIns="75600" tIns="50004" rIns="75600" bIns="306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sz="2200" b="1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Designed for:</a:t>
            </a:r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36375975" y="2298700"/>
            <a:ext cx="5348288" cy="766763"/>
          </a:xfrm>
          <a:prstGeom prst="roundRect">
            <a:avLst>
              <a:gd name="adj" fmla="val 204"/>
            </a:avLst>
          </a:prstGeom>
          <a:noFill/>
          <a:ln w="7200">
            <a:solidFill>
              <a:srgbClr val="666666"/>
            </a:solidFill>
            <a:round/>
            <a:headEnd/>
            <a:tailEnd/>
          </a:ln>
          <a:effectLst/>
        </p:spPr>
        <p:txBody>
          <a:bodyPr lIns="75600" tIns="55295" rIns="75600" bIns="30600" anchor="ctr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2800" b="1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Iteration: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1542117" y="5350600"/>
            <a:ext cx="7424737" cy="6064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/>
              </a:rPr>
              <a:t>Who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Lato"/>
              </a:rPr>
              <a:t>do we need to help us make this project happen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/>
              </a:rPr>
              <a:t>?</a:t>
            </a:r>
          </a:p>
          <a:p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1200" dirty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9648825" y="5348288"/>
            <a:ext cx="7424738" cy="545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1600" i="1" dirty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7895888" y="5294313"/>
            <a:ext cx="7424737" cy="512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/>
                <a:ea typeface="Microsoft YaHei" charset="0"/>
                <a:cs typeface="Microsoft YaHei" charset="0"/>
              </a:rPr>
              <a:t>What’s our solution? </a:t>
            </a:r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1600" i="1" dirty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9650413" y="14487525"/>
            <a:ext cx="7424737" cy="584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What resources do we need to make our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solution happen? </a:t>
            </a:r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dirty="0" smtClean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dirty="0" smtClean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6025475" y="5410200"/>
            <a:ext cx="7424738" cy="5287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What kind of relationship do we want with our </a:t>
            </a:r>
            <a:r>
              <a:rPr lang="en-US" sz="2000" i="1" dirty="0" err="1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clommunity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 and clients? </a:t>
            </a:r>
            <a:endParaRPr lang="en-US" sz="2000" i="1" dirty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6033413" y="14231938"/>
            <a:ext cx="7424737" cy="495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How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do we get our creative solution to our target community? 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4869438" y="5329238"/>
            <a:ext cx="7424737" cy="545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chemeClr val="bg1">
                  <a:lumMod val="50000"/>
                </a:schemeClr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Who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are we trying to help?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i="1" dirty="0" smtClean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2000" dirty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1913850" y="22315488"/>
            <a:ext cx="8267700" cy="4246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How are costs going to be covered? 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1609725" y="22385338"/>
            <a:ext cx="12992100" cy="408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latin typeface="Lato" pitchFamily="32" charset="0"/>
                <a:ea typeface="Microsoft YaHei" charset="0"/>
                <a:cs typeface="Microsoft YaHei" charset="0"/>
              </a:rPr>
              <a:t>What role does money play in this activity (are you raising money to solve the problem? Are you raising awareness?)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</a:tabLst>
            </a:pPr>
            <a:endParaRPr lang="en-US" sz="1600" i="1" dirty="0">
              <a:solidFill>
                <a:srgbClr val="CCCCCC"/>
              </a:solidFill>
              <a:latin typeface="Lato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39812913" y="1430338"/>
            <a:ext cx="530225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584" rIns="90000" bIns="45000"/>
          <a:lstStyle/>
          <a:p>
            <a:r>
              <a:rPr lang="en-US" sz="1200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Year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8398450" y="1430338"/>
            <a:ext cx="612775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584" rIns="90000" bIns="45000"/>
          <a:lstStyle/>
          <a:p>
            <a:r>
              <a:rPr lang="en-US" sz="1200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Month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37160200" y="1430338"/>
            <a:ext cx="530225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584" rIns="90000" bIns="45000"/>
          <a:lstStyle/>
          <a:p>
            <a:r>
              <a:rPr lang="en-US" sz="1200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Day</a:t>
            </a: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37868225" y="2308225"/>
            <a:ext cx="530225" cy="26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584" rIns="90000" bIns="45000"/>
          <a:lstStyle/>
          <a:p>
            <a:r>
              <a:rPr lang="en-US" sz="1200" i="1">
                <a:solidFill>
                  <a:srgbClr val="666666"/>
                </a:solidFill>
                <a:latin typeface="Lato" pitchFamily="32" charset="0"/>
                <a:ea typeface="Microsoft YaHei" charset="0"/>
                <a:cs typeface="Microsoft YaHei" charset="0"/>
              </a:rPr>
              <a:t>No.</a:t>
            </a:r>
          </a:p>
        </p:txBody>
      </p:sp>
      <p:pic>
        <p:nvPicPr>
          <p:cNvPr id="3106" name="Picture 3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85719" y="3778964"/>
            <a:ext cx="1768475" cy="151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718838" y="4170363"/>
            <a:ext cx="1592262" cy="1296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678563" y="12838113"/>
            <a:ext cx="2297112" cy="1887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057938" y="20916900"/>
            <a:ext cx="2184400" cy="2100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82688" y="21086763"/>
            <a:ext cx="2122487" cy="225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697150" y="27932063"/>
            <a:ext cx="598488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922450" y="27932063"/>
            <a:ext cx="598488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081075" y="27932063"/>
            <a:ext cx="598488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222238" y="27932063"/>
            <a:ext cx="598487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7445950" y="27932063"/>
            <a:ext cx="598488" cy="593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27255788" y="27755850"/>
            <a:ext cx="10082212" cy="1108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0876" rIns="90000" bIns="45000"/>
          <a:lstStyle/>
          <a:p>
            <a: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i="1">
                <a:solidFill>
                  <a:srgbClr val="CCCCCC"/>
                </a:solidFill>
                <a:latin typeface="Lato" pitchFamily="32" charset="0"/>
                <a:ea typeface="Microsoft YaHei" charset="0"/>
                <a:cs typeface="Microsoft YaHei" charset="0"/>
              </a:rPr>
              <a:t>This work is licensed under the Creative Commons Attribution-Share Alike 3.0 Unported License.</a:t>
            </a:r>
          </a:p>
          <a:p>
            <a: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i="1">
                <a:solidFill>
                  <a:srgbClr val="CCCCCC"/>
                </a:solidFill>
                <a:latin typeface="Lato" pitchFamily="32" charset="0"/>
                <a:ea typeface="Microsoft YaHei" charset="0"/>
                <a:cs typeface="Microsoft YaHei" charset="0"/>
              </a:rPr>
              <a:t>To view a copy of this license, visit http://creativecommons.org/licenses/by-sa/3.0/</a:t>
            </a:r>
          </a:p>
          <a:p>
            <a:pPr algn="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i="1">
                <a:solidFill>
                  <a:srgbClr val="CCCCCC"/>
                </a:solidFill>
                <a:latin typeface="Lato" pitchFamily="32" charset="0"/>
                <a:ea typeface="Microsoft YaHei" charset="0"/>
                <a:cs typeface="Microsoft YaHei" charset="0"/>
              </a:rPr>
              <a:t>or send a letter to Creative Commons, 171 Second Street, Suite 300, San Francisco, California, 94105, USA.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MC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BOMC</Template>
  <TotalTime>381</TotalTime>
  <Words>164</Words>
  <PresentationFormat>Custom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BOMC</vt:lpstr>
      <vt:lpstr>Slide 1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jjames</dc:creator>
  <cp:lastModifiedBy>jjames</cp:lastModifiedBy>
  <cp:revision>34</cp:revision>
  <cp:lastPrinted>1601-01-01T00:00:00Z</cp:lastPrinted>
  <dcterms:created xsi:type="dcterms:W3CDTF">2013-06-19T14:40:51Z</dcterms:created>
  <dcterms:modified xsi:type="dcterms:W3CDTF">2013-06-24T15:25:09Z</dcterms:modified>
</cp:coreProperties>
</file>